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3" r:id="rId8"/>
    <p:sldId id="261"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8200" y="457200"/>
            <a:ext cx="7924800" cy="6555641"/>
          </a:xfrm>
          <a:prstGeom prst="rect">
            <a:avLst/>
          </a:prstGeom>
          <a:noFill/>
        </p:spPr>
        <p:txBody>
          <a:bodyPr wrap="square" rtlCol="0">
            <a:spAutoFit/>
          </a:bodyPr>
          <a:lstStyle/>
          <a:p>
            <a:r>
              <a:rPr lang="en-IN" sz="2800" dirty="0" smtClean="0">
                <a:solidFill>
                  <a:srgbClr val="FF0000"/>
                </a:solidFill>
              </a:rPr>
              <a:t>                  </a:t>
            </a:r>
          </a:p>
          <a:p>
            <a:endParaRPr lang="en-IN" sz="2800" dirty="0" smtClean="0">
              <a:solidFill>
                <a:srgbClr val="FF0000"/>
              </a:solidFill>
            </a:endParaRPr>
          </a:p>
          <a:p>
            <a:r>
              <a:rPr lang="en-IN" sz="2800" dirty="0" smtClean="0">
                <a:solidFill>
                  <a:srgbClr val="FF0000"/>
                </a:solidFill>
              </a:rPr>
              <a:t>                                  </a:t>
            </a:r>
            <a:r>
              <a:rPr lang="en-IN" sz="2800" dirty="0" smtClean="0">
                <a:solidFill>
                  <a:schemeClr val="accent2"/>
                </a:solidFill>
              </a:rPr>
              <a:t>MAECO </a:t>
            </a:r>
          </a:p>
          <a:p>
            <a:r>
              <a:rPr lang="en-IN" sz="2800" dirty="0" smtClean="0">
                <a:solidFill>
                  <a:schemeClr val="accent2"/>
                </a:solidFill>
              </a:rPr>
              <a:t>                               Semester-II </a:t>
            </a:r>
          </a:p>
          <a:p>
            <a:r>
              <a:rPr lang="en-IN" sz="2800" dirty="0" smtClean="0">
                <a:solidFill>
                  <a:schemeClr val="accent2"/>
                </a:solidFill>
              </a:rPr>
              <a:t>                                     CC6</a:t>
            </a:r>
          </a:p>
          <a:p>
            <a:endParaRPr lang="en-IN" sz="2800" dirty="0" smtClean="0">
              <a:solidFill>
                <a:srgbClr val="FF0000"/>
              </a:solidFill>
            </a:endParaRPr>
          </a:p>
          <a:p>
            <a:r>
              <a:rPr lang="en-IN" sz="2800" dirty="0" smtClean="0">
                <a:solidFill>
                  <a:srgbClr val="FF0000"/>
                </a:solidFill>
              </a:rPr>
              <a:t>        Classical Model of Growth-Adam Smith</a:t>
            </a:r>
          </a:p>
          <a:p>
            <a:endParaRPr lang="en-IN" sz="2800" dirty="0" smtClean="0">
              <a:solidFill>
                <a:srgbClr val="FF0000"/>
              </a:solidFill>
            </a:endParaRPr>
          </a:p>
          <a:p>
            <a:endParaRPr lang="en-IN" sz="2800" dirty="0" smtClean="0">
              <a:solidFill>
                <a:srgbClr val="FF0000"/>
              </a:solidFill>
            </a:endParaRPr>
          </a:p>
          <a:p>
            <a:r>
              <a:rPr lang="en-IN" sz="2800" dirty="0" smtClean="0">
                <a:solidFill>
                  <a:srgbClr val="FF0000"/>
                </a:solidFill>
              </a:rPr>
              <a:t>                      - </a:t>
            </a:r>
            <a:r>
              <a:rPr lang="en-IN" sz="2800" dirty="0" smtClean="0">
                <a:solidFill>
                  <a:schemeClr val="accent2">
                    <a:lumMod val="75000"/>
                  </a:schemeClr>
                </a:solidFill>
              </a:rPr>
              <a:t>Dr Manoj Prabhakar </a:t>
            </a:r>
          </a:p>
          <a:p>
            <a:r>
              <a:rPr lang="en-IN" sz="2800" dirty="0" smtClean="0">
                <a:solidFill>
                  <a:schemeClr val="accent2">
                    <a:lumMod val="75000"/>
                  </a:schemeClr>
                </a:solidFill>
              </a:rPr>
              <a:t>                      Department of Economics</a:t>
            </a:r>
          </a:p>
          <a:p>
            <a:r>
              <a:rPr lang="en-IN" sz="2800" dirty="0" smtClean="0">
                <a:solidFill>
                  <a:schemeClr val="accent2">
                    <a:lumMod val="75000"/>
                  </a:schemeClr>
                </a:solidFill>
              </a:rPr>
              <a:t>                       Patna University, </a:t>
            </a:r>
            <a:r>
              <a:rPr lang="en-IN" sz="2800" dirty="0" smtClean="0">
                <a:solidFill>
                  <a:schemeClr val="accent2">
                    <a:lumMod val="75000"/>
                  </a:schemeClr>
                </a:solidFill>
              </a:rPr>
              <a:t>Patna</a:t>
            </a:r>
          </a:p>
          <a:p>
            <a:r>
              <a:rPr lang="en-IN" sz="2800" dirty="0" smtClean="0">
                <a:solidFill>
                  <a:schemeClr val="accent2">
                    <a:lumMod val="75000"/>
                  </a:schemeClr>
                </a:solidFill>
              </a:rPr>
              <a:t> </a:t>
            </a:r>
            <a:r>
              <a:rPr lang="en-IN" sz="2800" dirty="0" smtClean="0">
                <a:solidFill>
                  <a:schemeClr val="accent2">
                    <a:lumMod val="75000"/>
                  </a:schemeClr>
                </a:solidFill>
              </a:rPr>
              <a:t>                   </a:t>
            </a:r>
            <a:endParaRPr lang="en-IN" sz="2800" dirty="0" smtClean="0">
              <a:solidFill>
                <a:schemeClr val="accent2">
                  <a:lumMod val="75000"/>
                </a:schemeClr>
              </a:solidFill>
            </a:endParaRPr>
          </a:p>
          <a:p>
            <a:endParaRPr lang="en-IN" sz="2800" dirty="0" smtClean="0">
              <a:solidFill>
                <a:srgbClr val="FF0000"/>
              </a:solidFill>
            </a:endParaRPr>
          </a:p>
          <a:p>
            <a:endParaRPr lang="en-US" sz="28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066800"/>
            <a:ext cx="8001000" cy="5262979"/>
          </a:xfrm>
          <a:prstGeom prst="rect">
            <a:avLst/>
          </a:prstGeom>
          <a:noFill/>
        </p:spPr>
        <p:txBody>
          <a:bodyPr wrap="square" rtlCol="0">
            <a:spAutoFit/>
          </a:bodyPr>
          <a:lstStyle/>
          <a:p>
            <a:r>
              <a:rPr lang="en-IN" sz="2800" dirty="0" smtClean="0">
                <a:solidFill>
                  <a:schemeClr val="accent2"/>
                </a:solidFill>
              </a:rPr>
              <a:t> Concluding Remarks:</a:t>
            </a:r>
          </a:p>
          <a:p>
            <a:pPr>
              <a:buFont typeface="Arial" charset="0"/>
              <a:buChar char="•"/>
            </a:pPr>
            <a:r>
              <a:rPr lang="en-IN" sz="2800" dirty="0" smtClean="0"/>
              <a:t>Too much reliance on Smith’s prescription and the absence of active State participation might push the underdeveloped countries to the brink of stagnation.</a:t>
            </a:r>
          </a:p>
          <a:p>
            <a:pPr>
              <a:buFont typeface="Arial" charset="0"/>
              <a:buChar char="•"/>
            </a:pPr>
            <a:r>
              <a:rPr lang="en-IN" sz="2800" dirty="0" smtClean="0"/>
              <a:t>Adam Smith has not suggested the way how the economy can come out of the stationary state.</a:t>
            </a:r>
          </a:p>
          <a:p>
            <a:pPr>
              <a:buFont typeface="Arial" charset="0"/>
              <a:buChar char="•"/>
            </a:pPr>
            <a:r>
              <a:rPr lang="en-IN" sz="2800" dirty="0" smtClean="0"/>
              <a:t>He appears to have explained the process of upswing and downswing. But no explation has been given as to how the downswing is converted into upswing and recovery or how pessimism is changed into optimism. Smith had no prescription to offer for preventing the economy into a stationary state.</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1524000"/>
            <a:ext cx="7391400" cy="3046988"/>
          </a:xfrm>
          <a:prstGeom prst="rect">
            <a:avLst/>
          </a:prstGeom>
          <a:noFill/>
        </p:spPr>
        <p:txBody>
          <a:bodyPr wrap="square" rtlCol="0">
            <a:spAutoFit/>
          </a:bodyPr>
          <a:lstStyle/>
          <a:p>
            <a:r>
              <a:rPr lang="en-IN" sz="9600" b="1" dirty="0" smtClean="0"/>
              <a:t>   </a:t>
            </a:r>
          </a:p>
          <a:p>
            <a:r>
              <a:rPr lang="en-IN" sz="9600" dirty="0" smtClean="0">
                <a:solidFill>
                  <a:schemeClr val="accent2">
                    <a:lumMod val="75000"/>
                  </a:schemeClr>
                </a:solidFill>
              </a:rPr>
              <a:t> THANK YOU</a:t>
            </a:r>
            <a:endParaRPr lang="en-US" sz="9600" dirty="0">
              <a:solidFill>
                <a:schemeClr val="accent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143000"/>
            <a:ext cx="7848600" cy="4524315"/>
          </a:xfrm>
          <a:prstGeom prst="rect">
            <a:avLst/>
          </a:prstGeom>
          <a:noFill/>
        </p:spPr>
        <p:txBody>
          <a:bodyPr wrap="square" rtlCol="0">
            <a:spAutoFit/>
          </a:bodyPr>
          <a:lstStyle/>
          <a:p>
            <a:r>
              <a:rPr lang="en-IN" sz="3200" dirty="0" smtClean="0">
                <a:solidFill>
                  <a:srgbClr val="FF0000"/>
                </a:solidFill>
              </a:rPr>
              <a:t>    Contents:</a:t>
            </a:r>
          </a:p>
          <a:p>
            <a:pPr>
              <a:buFont typeface="Arial" charset="0"/>
              <a:buChar char="•"/>
            </a:pPr>
            <a:r>
              <a:rPr lang="en-IN" sz="3200" dirty="0" smtClean="0"/>
              <a:t>Features of Classical Models</a:t>
            </a:r>
          </a:p>
          <a:p>
            <a:pPr>
              <a:buFont typeface="Arial" charset="0"/>
              <a:buChar char="•"/>
            </a:pPr>
            <a:r>
              <a:rPr lang="en-IN" sz="3200" dirty="0" smtClean="0"/>
              <a:t>Adam Smith on Economic Growth</a:t>
            </a:r>
          </a:p>
          <a:p>
            <a:pPr>
              <a:buFont typeface="Arial" charset="0"/>
              <a:buChar char="•"/>
            </a:pPr>
            <a:r>
              <a:rPr lang="en-IN" sz="3200" dirty="0" smtClean="0"/>
              <a:t> Adam Smith’s Main Ideas of Economic             	Growth</a:t>
            </a:r>
          </a:p>
          <a:p>
            <a:pPr>
              <a:buFont typeface="Arial" charset="0"/>
              <a:buChar char="•"/>
            </a:pPr>
            <a:r>
              <a:rPr lang="en-IN" sz="3200" dirty="0" smtClean="0"/>
              <a:t>Growth Process in Adam Smith’s Model</a:t>
            </a:r>
          </a:p>
          <a:p>
            <a:pPr>
              <a:buFont typeface="Arial" charset="0"/>
              <a:buChar char="•"/>
            </a:pPr>
            <a:r>
              <a:rPr lang="en-IN" sz="3200" dirty="0" smtClean="0"/>
              <a:t>Concluding Remarks</a:t>
            </a:r>
          </a:p>
          <a:p>
            <a:pPr>
              <a:buFont typeface="Arial" charset="0"/>
              <a:buChar char="•"/>
            </a:pPr>
            <a:endParaRPr lang="en-IN" sz="3200" dirty="0" smtClean="0"/>
          </a:p>
          <a:p>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38200" y="1143000"/>
            <a:ext cx="8001000" cy="5262979"/>
          </a:xfrm>
          <a:prstGeom prst="rect">
            <a:avLst/>
          </a:prstGeom>
          <a:noFill/>
        </p:spPr>
        <p:txBody>
          <a:bodyPr wrap="square" rtlCol="0">
            <a:spAutoFit/>
          </a:bodyPr>
          <a:lstStyle/>
          <a:p>
            <a:r>
              <a:rPr lang="en-IN" sz="2800" dirty="0" smtClean="0">
                <a:solidFill>
                  <a:schemeClr val="accent2"/>
                </a:solidFill>
              </a:rPr>
              <a:t>Feature of Classical Models of Growth:</a:t>
            </a:r>
          </a:p>
          <a:p>
            <a:pPr>
              <a:buFont typeface="Arial" charset="0"/>
              <a:buChar char="•"/>
            </a:pPr>
            <a:r>
              <a:rPr lang="en-IN" sz="2800" dirty="0" smtClean="0"/>
              <a:t>Laissez Fair- the existence of an automatic free market perfectly competitive economy which is free from any government interference.</a:t>
            </a:r>
          </a:p>
          <a:p>
            <a:pPr>
              <a:buFont typeface="Arial" charset="0"/>
              <a:buChar char="•"/>
            </a:pPr>
            <a:r>
              <a:rPr lang="en-IN" sz="2800" dirty="0" smtClean="0"/>
              <a:t>The maximisation of national income which is done only by the ‘invisible hand’</a:t>
            </a:r>
          </a:p>
          <a:p>
            <a:pPr>
              <a:buFont typeface="Arial" charset="0"/>
              <a:buChar char="•"/>
            </a:pPr>
            <a:r>
              <a:rPr lang="en-IN" sz="2800" dirty="0" smtClean="0"/>
              <a:t>Capital accumulation as the key to economic progress. </a:t>
            </a:r>
          </a:p>
          <a:p>
            <a:pPr>
              <a:buFont typeface="Arial" charset="0"/>
              <a:buChar char="•"/>
            </a:pPr>
            <a:r>
              <a:rPr lang="en-IN" sz="2800" dirty="0" smtClean="0"/>
              <a:t>Classical economists emphasised on larger savings. Only capitalists and lanlords have the capability of saving. The working class gets wages equal to the subsistence level is incapable of saving. </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838200"/>
            <a:ext cx="8153400" cy="5262979"/>
          </a:xfrm>
          <a:prstGeom prst="rect">
            <a:avLst/>
          </a:prstGeom>
          <a:noFill/>
        </p:spPr>
        <p:txBody>
          <a:bodyPr wrap="square" rtlCol="0">
            <a:spAutoFit/>
          </a:bodyPr>
          <a:lstStyle/>
          <a:p>
            <a:pPr>
              <a:buFont typeface="Arial" charset="0"/>
              <a:buChar char="•"/>
            </a:pPr>
            <a:r>
              <a:rPr lang="en-IN" sz="2800" dirty="0" smtClean="0"/>
              <a:t>Profit- as Incentive to Investment: The larger the profits, the greater the capital accumulation and investment.</a:t>
            </a:r>
          </a:p>
          <a:p>
            <a:pPr>
              <a:buFont typeface="Arial" charset="0"/>
              <a:buChar char="•"/>
            </a:pPr>
            <a:r>
              <a:rPr lang="en-IN" sz="2800" dirty="0" smtClean="0"/>
              <a:t>Declining Tendency of Profit : Increase in profit is not a continuous process. When competition increases for larger capital accumulation , the profit tends to decline.</a:t>
            </a:r>
          </a:p>
          <a:p>
            <a:pPr>
              <a:buFont typeface="Arial" charset="0"/>
              <a:buChar char="•"/>
            </a:pPr>
            <a:r>
              <a:rPr lang="en-IN" sz="2800" dirty="0" smtClean="0"/>
              <a:t> To Adam Smith, there will be an incrase in wages due to competition among capitalists.</a:t>
            </a:r>
          </a:p>
          <a:p>
            <a:pPr>
              <a:buFont typeface="Arial" charset="0"/>
              <a:buChar char="•"/>
            </a:pPr>
            <a:r>
              <a:rPr lang="en-IN" sz="2800" dirty="0" smtClean="0"/>
              <a:t>To  Ricardo, when wages and rent use to increase with the increase in the price of corn , profit declines. </a:t>
            </a:r>
          </a:p>
          <a:p>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914400"/>
            <a:ext cx="7391400" cy="4832092"/>
          </a:xfrm>
          <a:prstGeom prst="rect">
            <a:avLst/>
          </a:prstGeom>
          <a:noFill/>
        </p:spPr>
        <p:txBody>
          <a:bodyPr wrap="square" rtlCol="0">
            <a:spAutoFit/>
          </a:bodyPr>
          <a:lstStyle/>
          <a:p>
            <a:endParaRPr lang="en-IN" sz="2800" dirty="0" smtClean="0">
              <a:solidFill>
                <a:schemeClr val="accent3"/>
              </a:solidFill>
            </a:endParaRPr>
          </a:p>
          <a:p>
            <a:pPr>
              <a:buFont typeface="Arial" charset="0"/>
              <a:buChar char="•"/>
            </a:pPr>
            <a:r>
              <a:rPr lang="en-IN" sz="2800" dirty="0" smtClean="0"/>
              <a:t>Once profits starts declining, this continues till profit become zero ,population and capital accumulation stop increasing and the wage rate reaches the subsistence level. It is the scarcity of natural resources that finally stops growth and leads the economy to </a:t>
            </a:r>
            <a:r>
              <a:rPr lang="en-IN" sz="2800" dirty="0" smtClean="0">
                <a:solidFill>
                  <a:schemeClr val="accent2">
                    <a:lumMod val="75000"/>
                  </a:schemeClr>
                </a:solidFill>
              </a:rPr>
              <a:t>stationary state.</a:t>
            </a:r>
          </a:p>
          <a:p>
            <a:endParaRPr lang="en-IN" sz="2800" dirty="0" smtClean="0"/>
          </a:p>
          <a:p>
            <a:endParaRPr lang="en-IN" sz="2800" dirty="0" smtClean="0"/>
          </a:p>
          <a:p>
            <a:endParaRPr lang="en-IN" sz="2800" dirty="0" smtClean="0"/>
          </a:p>
          <a:p>
            <a:pPr>
              <a:buFont typeface="Arial" charset="0"/>
              <a:buChar char="•"/>
            </a:pP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533400"/>
            <a:ext cx="8153400" cy="6555641"/>
          </a:xfrm>
          <a:prstGeom prst="rect">
            <a:avLst/>
          </a:prstGeom>
          <a:noFill/>
        </p:spPr>
        <p:txBody>
          <a:bodyPr wrap="square" rtlCol="0">
            <a:spAutoFit/>
          </a:bodyPr>
          <a:lstStyle/>
          <a:p>
            <a:r>
              <a:rPr lang="en-IN" sz="2800" dirty="0" smtClean="0">
                <a:solidFill>
                  <a:schemeClr val="accent2"/>
                </a:solidFill>
              </a:rPr>
              <a:t>Adam Smith on Economic Growth:</a:t>
            </a:r>
          </a:p>
          <a:p>
            <a:pPr>
              <a:buFont typeface="Arial" charset="0"/>
              <a:buChar char="•"/>
            </a:pPr>
            <a:r>
              <a:rPr lang="en-IN" sz="2800" dirty="0" smtClean="0"/>
              <a:t>Adam Smith is known as the Father of political economy and also the founder of classical school of economics.</a:t>
            </a:r>
          </a:p>
          <a:p>
            <a:pPr>
              <a:buFont typeface="Arial" charset="0"/>
              <a:buChar char="•"/>
            </a:pPr>
            <a:r>
              <a:rPr lang="en-IN" sz="2800" dirty="0" smtClean="0"/>
              <a:t>Adam Smith’s monumental work “</a:t>
            </a:r>
            <a:r>
              <a:rPr lang="en-IN" sz="2800" dirty="0" smtClean="0">
                <a:solidFill>
                  <a:schemeClr val="accent2">
                    <a:lumMod val="75000"/>
                  </a:schemeClr>
                </a:solidFill>
              </a:rPr>
              <a:t>An Enquiry into the Nature and Causes of of the Wealth of Nations</a:t>
            </a:r>
            <a:r>
              <a:rPr lang="en-IN" sz="2800" dirty="0" smtClean="0"/>
              <a:t>” was a pioneer attempt to explain the process of economic progress in general and causes of capitalistic development in particular.</a:t>
            </a:r>
          </a:p>
          <a:p>
            <a:pPr>
              <a:buFont typeface="Arial" charset="0"/>
              <a:buChar char="•"/>
            </a:pPr>
            <a:r>
              <a:rPr lang="en-IN" sz="2800" dirty="0" smtClean="0"/>
              <a:t>Adam Smith recognised the existence of three factors of production, namely, labour, capital and land.</a:t>
            </a:r>
          </a:p>
          <a:p>
            <a:pPr>
              <a:buFont typeface="Arial" charset="0"/>
              <a:buChar char="•"/>
            </a:pPr>
            <a:r>
              <a:rPr lang="en-IN" sz="2800" dirty="0" smtClean="0"/>
              <a:t>His productionfunction may be expressed as</a:t>
            </a:r>
          </a:p>
          <a:p>
            <a:r>
              <a:rPr lang="en-IN" sz="2800" dirty="0" smtClean="0"/>
              <a:t>         Y = f( K, L, N) where K denotes stock of capital, L represents labour force and N stands for land.</a:t>
            </a:r>
          </a:p>
          <a:p>
            <a:r>
              <a:rPr lang="en-IN" sz="2800" dirty="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8153400" cy="6124754"/>
          </a:xfrm>
          <a:prstGeom prst="rect">
            <a:avLst/>
          </a:prstGeom>
          <a:noFill/>
        </p:spPr>
        <p:txBody>
          <a:bodyPr wrap="square" rtlCol="0">
            <a:spAutoFit/>
          </a:bodyPr>
          <a:lstStyle/>
          <a:p>
            <a:r>
              <a:rPr lang="en-IN" sz="2800" dirty="0" smtClean="0">
                <a:solidFill>
                  <a:schemeClr val="accent2"/>
                </a:solidFill>
              </a:rPr>
              <a:t>Adam Smith’s  Main Ideas of Economic Growth:</a:t>
            </a:r>
          </a:p>
          <a:p>
            <a:pPr>
              <a:buFont typeface="Arial" charset="0"/>
              <a:buChar char="•"/>
            </a:pPr>
            <a:r>
              <a:rPr lang="en-IN" sz="2800" dirty="0" smtClean="0"/>
              <a:t>The main determinants of economic growth is capital formation and it is considered as an engine of development.</a:t>
            </a:r>
          </a:p>
          <a:p>
            <a:pPr>
              <a:buFont typeface="Arial" charset="0"/>
              <a:buChar char="•"/>
            </a:pPr>
            <a:r>
              <a:rPr lang="en-IN" sz="2800" dirty="0" smtClean="0"/>
              <a:t>Capiatal accumulation depends upon saving that is the difference between income and consumption.</a:t>
            </a:r>
          </a:p>
          <a:p>
            <a:pPr>
              <a:buFont typeface="Arial" charset="0"/>
              <a:buChar char="•"/>
            </a:pPr>
            <a:r>
              <a:rPr lang="en-IN" sz="2800" dirty="0" smtClean="0"/>
              <a:t>Laissez faire policy helps in maximising output and savings.</a:t>
            </a:r>
          </a:p>
          <a:p>
            <a:pPr>
              <a:buFont typeface="Arial" charset="0"/>
              <a:buChar char="•"/>
            </a:pPr>
            <a:r>
              <a:rPr lang="en-IN" sz="2800" dirty="0" smtClean="0"/>
              <a:t>Widen market promotes division of labour and specialisation increase labour productivity that increase in National Income and output.  </a:t>
            </a:r>
          </a:p>
          <a:p>
            <a:pPr>
              <a:buFont typeface="Arial" charset="0"/>
              <a:buChar char="•"/>
            </a:pPr>
            <a:r>
              <a:rPr lang="en-IN" sz="2800" dirty="0" smtClean="0"/>
              <a:t>Economic development is not sudden or abrupt process, it is a gradual  and cumulative process leading to the emergence of a stationary state.</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066800"/>
            <a:ext cx="8153400" cy="5262979"/>
          </a:xfrm>
          <a:prstGeom prst="rect">
            <a:avLst/>
          </a:prstGeom>
          <a:noFill/>
        </p:spPr>
        <p:txBody>
          <a:bodyPr wrap="square" rtlCol="0">
            <a:spAutoFit/>
          </a:bodyPr>
          <a:lstStyle/>
          <a:p>
            <a:r>
              <a:rPr lang="en-IN" sz="2800" dirty="0" smtClean="0">
                <a:solidFill>
                  <a:schemeClr val="accent2"/>
                </a:solidFill>
              </a:rPr>
              <a:t> Growth Process in Adam Smith’s Model:</a:t>
            </a:r>
          </a:p>
          <a:p>
            <a:pPr>
              <a:buFont typeface="Arial" charset="0"/>
              <a:buChar char="•"/>
            </a:pPr>
            <a:r>
              <a:rPr lang="en-IN" sz="2800" dirty="0" smtClean="0"/>
              <a:t>Widening of Market             Division of Labour               </a:t>
            </a:r>
          </a:p>
          <a:p>
            <a:r>
              <a:rPr lang="en-IN" sz="2800" dirty="0" smtClean="0"/>
              <a:t>Productivity   </a:t>
            </a:r>
          </a:p>
          <a:p>
            <a:endParaRPr lang="en-IN" sz="2800" dirty="0" smtClean="0"/>
          </a:p>
          <a:p>
            <a:endParaRPr lang="en-IN" sz="2800" dirty="0" smtClean="0"/>
          </a:p>
          <a:p>
            <a:r>
              <a:rPr lang="en-IN" sz="2800" dirty="0" smtClean="0"/>
              <a:t>* Economy grows like a tree.</a:t>
            </a:r>
          </a:p>
          <a:p>
            <a:pPr>
              <a:buFont typeface="Arial" charset="0"/>
              <a:buChar char="•"/>
            </a:pPr>
            <a:endParaRPr lang="en-IN" sz="2800" dirty="0" smtClean="0"/>
          </a:p>
          <a:p>
            <a:pPr>
              <a:buFont typeface="Arial" charset="0"/>
              <a:buChar char="•"/>
            </a:pPr>
            <a:endParaRPr lang="en-IN" sz="2800" dirty="0" smtClean="0"/>
          </a:p>
          <a:p>
            <a:pPr>
              <a:buFont typeface="Arial" charset="0"/>
              <a:buChar char="•"/>
            </a:pPr>
            <a:r>
              <a:rPr lang="en-IN" sz="2800" dirty="0" smtClean="0"/>
              <a:t>Increase in National Income and Output           Saving  </a:t>
            </a:r>
          </a:p>
          <a:p>
            <a:r>
              <a:rPr lang="en-IN" sz="2800" dirty="0" smtClean="0"/>
              <a:t>  Investment           Economic Growth higher and higher</a:t>
            </a:r>
          </a:p>
          <a:p>
            <a:pPr>
              <a:buFont typeface="Arial" charset="0"/>
              <a:buChar char="•"/>
            </a:pPr>
            <a:endParaRPr lang="en-IN" sz="2800" dirty="0" smtClean="0"/>
          </a:p>
          <a:p>
            <a:endParaRPr lang="en-US" sz="2800" dirty="0"/>
          </a:p>
        </p:txBody>
      </p:sp>
      <p:cxnSp>
        <p:nvCxnSpPr>
          <p:cNvPr id="6" name="Straight Arrow Connector 5"/>
          <p:cNvCxnSpPr/>
          <p:nvPr/>
        </p:nvCxnSpPr>
        <p:spPr>
          <a:xfrm>
            <a:off x="4038600" y="1752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620000" y="1828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2401094" y="21709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590800" y="51816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flipH="1" flipV="1">
            <a:off x="8230394" y="47236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6363494" y="46855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6705600" y="4800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8534400" y="48006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33400"/>
            <a:ext cx="8001000" cy="6124754"/>
          </a:xfrm>
          <a:prstGeom prst="rect">
            <a:avLst/>
          </a:prstGeom>
          <a:noFill/>
        </p:spPr>
        <p:txBody>
          <a:bodyPr wrap="square" rtlCol="0">
            <a:spAutoFit/>
          </a:bodyPr>
          <a:lstStyle/>
          <a:p>
            <a:pPr>
              <a:buFont typeface="Arial" charset="0"/>
              <a:buChar char="•"/>
            </a:pPr>
            <a:r>
              <a:rPr lang="en-IN" sz="2800" dirty="0" smtClean="0"/>
              <a:t>Adam Smith’s idea about development influenced on the subsequent classical and neo-classical writers.  </a:t>
            </a:r>
          </a:p>
          <a:p>
            <a:pPr>
              <a:buFont typeface="Arial" charset="0"/>
              <a:buChar char="•"/>
            </a:pPr>
            <a:r>
              <a:rPr lang="en-IN" sz="2800" dirty="0" smtClean="0"/>
              <a:t>His emphasis on capital  accumulation in the development process has been the fundamental element and has been incorporated in contemporary growth theories.</a:t>
            </a:r>
          </a:p>
          <a:p>
            <a:pPr>
              <a:buFont typeface="Arial" charset="0"/>
              <a:buChar char="•"/>
            </a:pPr>
            <a:r>
              <a:rPr lang="en-IN" sz="2800" dirty="0" smtClean="0"/>
              <a:t>The concept of stationary state is an integral part of his development theory and his analysis is called the theory of “</a:t>
            </a:r>
            <a:r>
              <a:rPr lang="en-IN" sz="2800" dirty="0" smtClean="0">
                <a:solidFill>
                  <a:srgbClr val="C00000"/>
                </a:solidFill>
              </a:rPr>
              <a:t>growth and stagnation</a:t>
            </a:r>
            <a:r>
              <a:rPr lang="en-IN" sz="2800" dirty="0" smtClean="0"/>
              <a:t>.”</a:t>
            </a:r>
          </a:p>
          <a:p>
            <a:pPr>
              <a:buFont typeface="Arial" charset="0"/>
              <a:buChar char="•"/>
            </a:pPr>
            <a:r>
              <a:rPr lang="en-IN" sz="2800" dirty="0" smtClean="0"/>
              <a:t>Adam Smith’s prescription in terms of division of labour, capital accumulation, expansion of markets and promotion of interests of farmers,traders and manufactures by the liberal government, very useful and conducive for economic development.</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TotalTime>
  <Words>716</Words>
  <Application>Microsoft Office PowerPoint</Application>
  <PresentationFormat>On-screen Show (4:3)</PresentationFormat>
  <Paragraphs>65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EDPU</dc:creator>
  <cp:lastModifiedBy>Economics Department Patna University</cp:lastModifiedBy>
  <cp:revision>60</cp:revision>
  <dcterms:created xsi:type="dcterms:W3CDTF">2006-08-16T00:00:00Z</dcterms:created>
  <dcterms:modified xsi:type="dcterms:W3CDTF">2020-04-10T10:13:36Z</dcterms:modified>
</cp:coreProperties>
</file>